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roxima Nova"/>
      <p:regular r:id="rId17"/>
      <p:bold r:id="rId18"/>
      <p:italic r:id="rId19"/>
      <p:boldItalic r:id="rId20"/>
    </p:embeddedFont>
    <p:embeddedFont>
      <p:font typeface="Alfa Slab One"/>
      <p:regular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AlfaSlabOne-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roximaNova-italic.fntdata"/><Relationship Id="rId6" Type="http://schemas.openxmlformats.org/officeDocument/2006/relationships/slide" Target="slides/slide1.xml"/><Relationship Id="rId18" Type="http://schemas.openxmlformats.org/officeDocument/2006/relationships/font" Target="fonts/ProximaNova-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375671966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375671966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375671966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375671966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375671966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375671966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375671966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375671966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800">
              <a:solidFill>
                <a:srgbClr val="666666"/>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set up six small ADU-size structures (Tuff Sheds), using primarily timber products. Two units were controls (one for exterior coatings, another for interior), and the remaining had different fire resistant coatings and materials applied: 1) exterior fire resistant paint and a membrane window covering; 2) exterior fire resistant paint, a membrane window covering, and a land-scape fire retardant applied to hay scattered around the perimeter; 3) a quick-apply “spray and go” fire resistant coating for emergency applications applied to the exterior of a structure; and 4) an internal fire resistant coating applied to interior walls and surfaces with standard US furniture within.  All of the units were exposed to flames from large torches for 10 minutes.  We recorded the results with thermocouples, a research IR camera, an optical GoPro, and a gas and particulate sensor system.  Now we need to match up the time-series from each sensor with each other and then analyze the detection ranges, heat exposure curves, and resulting emissions from each structure.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375671966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375671966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375671966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375671966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375671966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375671966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375671966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375671966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375671966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375671966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375671966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375671966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Eureka WUI Structure Burn Tests</a:t>
            </a:r>
            <a:endParaRPr/>
          </a:p>
        </p:txBody>
      </p:sp>
      <p:sp>
        <p:nvSpPr>
          <p:cNvPr id="57" name="Google Shape;57;p13"/>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Summary of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Pile Burn Test</a:t>
            </a:r>
            <a:endParaRPr/>
          </a:p>
        </p:txBody>
      </p:sp>
      <p:pic>
        <p:nvPicPr>
          <p:cNvPr id="116" name="Google Shape;116;p22"/>
          <p:cNvPicPr preferRelativeResize="0"/>
          <p:nvPr/>
        </p:nvPicPr>
        <p:blipFill>
          <a:blip r:embed="rId3">
            <a:alphaModFix/>
          </a:blip>
          <a:stretch>
            <a:fillRect/>
          </a:stretch>
        </p:blipFill>
        <p:spPr>
          <a:xfrm>
            <a:off x="311700" y="971443"/>
            <a:ext cx="4225725" cy="3079307"/>
          </a:xfrm>
          <a:prstGeom prst="rect">
            <a:avLst/>
          </a:prstGeom>
          <a:noFill/>
          <a:ln>
            <a:noFill/>
          </a:ln>
        </p:spPr>
      </p:pic>
      <p:pic>
        <p:nvPicPr>
          <p:cNvPr id="117" name="Google Shape;117;p22"/>
          <p:cNvPicPr preferRelativeResize="0"/>
          <p:nvPr/>
        </p:nvPicPr>
        <p:blipFill>
          <a:blip r:embed="rId4">
            <a:alphaModFix/>
          </a:blip>
          <a:stretch>
            <a:fillRect/>
          </a:stretch>
        </p:blipFill>
        <p:spPr>
          <a:xfrm>
            <a:off x="4703675" y="971450"/>
            <a:ext cx="4225725" cy="3079296"/>
          </a:xfrm>
          <a:prstGeom prst="rect">
            <a:avLst/>
          </a:prstGeom>
          <a:noFill/>
          <a:ln>
            <a:noFill/>
          </a:ln>
        </p:spPr>
      </p:pic>
      <p:sp>
        <p:nvSpPr>
          <p:cNvPr id="118" name="Google Shape;118;p22"/>
          <p:cNvSpPr txBox="1"/>
          <p:nvPr/>
        </p:nvSpPr>
        <p:spPr>
          <a:xfrm>
            <a:off x="1845375" y="4154800"/>
            <a:ext cx="9435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Pile</a:t>
            </a:r>
            <a:endParaRPr sz="1800">
              <a:solidFill>
                <a:schemeClr val="dk2"/>
              </a:solidFill>
              <a:latin typeface="Proxima Nova"/>
              <a:ea typeface="Proxima Nova"/>
              <a:cs typeface="Proxima Nova"/>
              <a:sym typeface="Proxima Nova"/>
            </a:endParaRPr>
          </a:p>
        </p:txBody>
      </p:sp>
      <p:sp>
        <p:nvSpPr>
          <p:cNvPr id="119" name="Google Shape;119;p22"/>
          <p:cNvSpPr txBox="1"/>
          <p:nvPr/>
        </p:nvSpPr>
        <p:spPr>
          <a:xfrm>
            <a:off x="6458850" y="4179400"/>
            <a:ext cx="870900" cy="4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Shed</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Pile Burn Test</a:t>
            </a:r>
            <a:endParaRPr/>
          </a:p>
        </p:txBody>
      </p:sp>
      <p:pic>
        <p:nvPicPr>
          <p:cNvPr id="125" name="Google Shape;125;p23"/>
          <p:cNvPicPr preferRelativeResize="0"/>
          <p:nvPr/>
        </p:nvPicPr>
        <p:blipFill>
          <a:blip r:embed="rId3">
            <a:alphaModFix/>
          </a:blip>
          <a:stretch>
            <a:fillRect/>
          </a:stretch>
        </p:blipFill>
        <p:spPr>
          <a:xfrm>
            <a:off x="1295050" y="1017725"/>
            <a:ext cx="6553902" cy="3820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In early June of 2024, the Disaster Lab conducted a structure fire test to evaluate the fire resistant potential of several different exterior and interior coatings and building coverings</a:t>
            </a:r>
            <a:endParaRPr sz="2000"/>
          </a:p>
          <a:p>
            <a:pPr indent="-330200" lvl="1" marL="914400" rtl="0" algn="l">
              <a:spcBef>
                <a:spcPts val="0"/>
              </a:spcBef>
              <a:spcAft>
                <a:spcPts val="0"/>
              </a:spcAft>
              <a:buSzPts val="1600"/>
              <a:buChar char="○"/>
            </a:pPr>
            <a:r>
              <a:rPr lang="en" sz="1600"/>
              <a:t>In collaboration with USFS, CalFire Humboldt Del Norte Unit, CalPoly Humboldt, Flame Security International, North Folk Lumber, and Squishy Robotics</a:t>
            </a:r>
            <a:endParaRPr sz="1600"/>
          </a:p>
          <a:p>
            <a:pPr indent="-355600" lvl="0" marL="457200" rtl="0" algn="l">
              <a:spcBef>
                <a:spcPts val="0"/>
              </a:spcBef>
              <a:spcAft>
                <a:spcPts val="0"/>
              </a:spcAft>
              <a:buSzPts val="2000"/>
              <a:buChar char="●"/>
            </a:pPr>
            <a:r>
              <a:rPr lang="en" sz="2000"/>
              <a:t>In mid November of 2024, the Disaster Lab conducted a pile burn test to further investigate heat exposure and radiant heat transfer</a:t>
            </a:r>
            <a:endParaRPr sz="2000"/>
          </a:p>
          <a:p>
            <a:pPr indent="0" lvl="0" marL="0" rtl="0" algn="l">
              <a:spcBef>
                <a:spcPts val="12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Structure Burn Test</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355600" lvl="0" marL="457200" rtl="0" algn="l">
              <a:spcBef>
                <a:spcPts val="0"/>
              </a:spcBef>
              <a:spcAft>
                <a:spcPts val="0"/>
              </a:spcAft>
              <a:buSzPct val="100000"/>
              <a:buChar char="●"/>
            </a:pPr>
            <a:r>
              <a:rPr lang="en" sz="8000"/>
              <a:t>Six small ADU-size structures (sheds) were set up using primarily timber</a:t>
            </a:r>
            <a:endParaRPr sz="8000"/>
          </a:p>
          <a:p>
            <a:pPr indent="-355600" lvl="1" marL="914400" rtl="0" algn="l">
              <a:spcBef>
                <a:spcPts val="0"/>
              </a:spcBef>
              <a:spcAft>
                <a:spcPts val="0"/>
              </a:spcAft>
              <a:buSzPct val="100000"/>
              <a:buChar char="○"/>
            </a:pPr>
            <a:r>
              <a:rPr lang="en" sz="8000"/>
              <a:t>Control unit</a:t>
            </a:r>
            <a:endParaRPr sz="8000"/>
          </a:p>
          <a:p>
            <a:pPr indent="-355600" lvl="1" marL="914400" rtl="0" algn="l">
              <a:spcBef>
                <a:spcPts val="0"/>
              </a:spcBef>
              <a:spcAft>
                <a:spcPts val="0"/>
              </a:spcAft>
              <a:buSzPct val="100000"/>
              <a:buChar char="○"/>
            </a:pPr>
            <a:r>
              <a:rPr lang="en" sz="8000"/>
              <a:t>Unit with exterior fire resistant paint, membrane window covering, and </a:t>
            </a:r>
            <a:r>
              <a:rPr lang="en" sz="8000"/>
              <a:t>surrounded</a:t>
            </a:r>
            <a:r>
              <a:rPr lang="en" sz="8000"/>
              <a:t> by hay covered in landscape fire retardant </a:t>
            </a:r>
            <a:endParaRPr sz="8000"/>
          </a:p>
          <a:p>
            <a:pPr indent="-355600" lvl="1" marL="914400" rtl="0" algn="l">
              <a:spcBef>
                <a:spcPts val="0"/>
              </a:spcBef>
              <a:spcAft>
                <a:spcPts val="0"/>
              </a:spcAft>
              <a:buSzPct val="100000"/>
              <a:buChar char="○"/>
            </a:pPr>
            <a:r>
              <a:rPr lang="en" sz="8000"/>
              <a:t>Unit with exterior quick-spray fire resistant coating for emergency applications </a:t>
            </a:r>
            <a:endParaRPr sz="8000"/>
          </a:p>
          <a:p>
            <a:pPr indent="-355600" lvl="1" marL="914400" rtl="0" algn="l">
              <a:spcBef>
                <a:spcPts val="0"/>
              </a:spcBef>
              <a:spcAft>
                <a:spcPts val="0"/>
              </a:spcAft>
              <a:buSzPct val="100000"/>
              <a:buChar char="○"/>
            </a:pPr>
            <a:r>
              <a:rPr lang="en" sz="8000"/>
              <a:t>Unit with internal fire resistant coating applied to interior walls and surfaces with standard US furniture inside</a:t>
            </a:r>
            <a:endParaRPr sz="8000"/>
          </a:p>
          <a:p>
            <a:pPr indent="-355600" lvl="0" marL="457200" rtl="0" algn="l">
              <a:spcBef>
                <a:spcPts val="0"/>
              </a:spcBef>
              <a:spcAft>
                <a:spcPts val="0"/>
              </a:spcAft>
              <a:buSzPct val="100000"/>
              <a:buChar char="●"/>
            </a:pPr>
            <a:r>
              <a:rPr lang="en" sz="8000"/>
              <a:t>All units were </a:t>
            </a:r>
            <a:r>
              <a:rPr lang="en" sz="8000"/>
              <a:t>exposed</a:t>
            </a:r>
            <a:r>
              <a:rPr lang="en" sz="8000"/>
              <a:t> to flames from large torches for 10 minutes</a:t>
            </a:r>
            <a:endParaRPr sz="80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Structures</a:t>
            </a:r>
            <a:endParaRPr/>
          </a:p>
        </p:txBody>
      </p:sp>
      <p:pic>
        <p:nvPicPr>
          <p:cNvPr id="75" name="Google Shape;75;p16"/>
          <p:cNvPicPr preferRelativeResize="0"/>
          <p:nvPr/>
        </p:nvPicPr>
        <p:blipFill>
          <a:blip r:embed="rId3">
            <a:alphaModFix/>
          </a:blip>
          <a:stretch>
            <a:fillRect/>
          </a:stretch>
        </p:blipFill>
        <p:spPr>
          <a:xfrm>
            <a:off x="691475" y="1448350"/>
            <a:ext cx="3362150" cy="2542925"/>
          </a:xfrm>
          <a:prstGeom prst="rect">
            <a:avLst/>
          </a:prstGeom>
          <a:noFill/>
          <a:ln>
            <a:noFill/>
          </a:ln>
        </p:spPr>
      </p:pic>
      <p:pic>
        <p:nvPicPr>
          <p:cNvPr id="76" name="Google Shape;76;p16"/>
          <p:cNvPicPr preferRelativeResize="0"/>
          <p:nvPr/>
        </p:nvPicPr>
        <p:blipFill>
          <a:blip r:embed="rId4">
            <a:alphaModFix/>
          </a:blip>
          <a:stretch>
            <a:fillRect/>
          </a:stretch>
        </p:blipFill>
        <p:spPr>
          <a:xfrm>
            <a:off x="4512350" y="1448350"/>
            <a:ext cx="3933300" cy="2542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 Disaster Lab</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Thermocouple sensors: temperature data</a:t>
            </a:r>
            <a:endParaRPr/>
          </a:p>
        </p:txBody>
      </p:sp>
      <p:pic>
        <p:nvPicPr>
          <p:cNvPr id="83" name="Google Shape;83;p17"/>
          <p:cNvPicPr preferRelativeResize="0"/>
          <p:nvPr/>
        </p:nvPicPr>
        <p:blipFill>
          <a:blip r:embed="rId3">
            <a:alphaModFix/>
          </a:blip>
          <a:stretch>
            <a:fillRect/>
          </a:stretch>
        </p:blipFill>
        <p:spPr>
          <a:xfrm>
            <a:off x="559850" y="1874164"/>
            <a:ext cx="4789699" cy="1789125"/>
          </a:xfrm>
          <a:prstGeom prst="rect">
            <a:avLst/>
          </a:prstGeom>
          <a:noFill/>
          <a:ln>
            <a:noFill/>
          </a:ln>
        </p:spPr>
      </p:pic>
      <p:pic>
        <p:nvPicPr>
          <p:cNvPr id="84" name="Google Shape;84;p17"/>
          <p:cNvPicPr preferRelativeResize="0"/>
          <p:nvPr/>
        </p:nvPicPr>
        <p:blipFill>
          <a:blip r:embed="rId4">
            <a:alphaModFix/>
          </a:blip>
          <a:stretch>
            <a:fillRect/>
          </a:stretch>
        </p:blipFill>
        <p:spPr>
          <a:xfrm>
            <a:off x="4572000" y="1606350"/>
            <a:ext cx="4260300" cy="2460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 Cal Poly Humboldt</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Infrared camera - temperature data</a:t>
            </a:r>
            <a:endParaRPr/>
          </a:p>
        </p:txBody>
      </p:sp>
      <p:pic>
        <p:nvPicPr>
          <p:cNvPr id="91" name="Google Shape;91;p18"/>
          <p:cNvPicPr preferRelativeResize="0"/>
          <p:nvPr/>
        </p:nvPicPr>
        <p:blipFill>
          <a:blip r:embed="rId3">
            <a:alphaModFix/>
          </a:blip>
          <a:stretch>
            <a:fillRect/>
          </a:stretch>
        </p:blipFill>
        <p:spPr>
          <a:xfrm>
            <a:off x="850825" y="1697450"/>
            <a:ext cx="7796726" cy="2801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 Cal Poly Humboldt</a:t>
            </a:r>
            <a:endParaRPr/>
          </a:p>
        </p:txBody>
      </p:sp>
      <p:pic>
        <p:nvPicPr>
          <p:cNvPr id="97" name="Google Shape;97;p19"/>
          <p:cNvPicPr preferRelativeResize="0"/>
          <p:nvPr/>
        </p:nvPicPr>
        <p:blipFill>
          <a:blip r:embed="rId3">
            <a:alphaModFix/>
          </a:blip>
          <a:stretch>
            <a:fillRect/>
          </a:stretch>
        </p:blipFill>
        <p:spPr>
          <a:xfrm>
            <a:off x="1643512" y="1090475"/>
            <a:ext cx="5856974" cy="3782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 Cal Poly Humboldt</a:t>
            </a:r>
            <a:endParaRPr/>
          </a:p>
        </p:txBody>
      </p:sp>
      <p:pic>
        <p:nvPicPr>
          <p:cNvPr id="103" name="Google Shape;103;p20"/>
          <p:cNvPicPr preferRelativeResize="0"/>
          <p:nvPr/>
        </p:nvPicPr>
        <p:blipFill>
          <a:blip r:embed="rId3">
            <a:alphaModFix/>
          </a:blip>
          <a:stretch>
            <a:fillRect/>
          </a:stretch>
        </p:blipFill>
        <p:spPr>
          <a:xfrm>
            <a:off x="1448325" y="1128650"/>
            <a:ext cx="6781071"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Pile Burn Test</a:t>
            </a:r>
            <a:endParaRPr/>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Infrared camera - </a:t>
            </a:r>
            <a:r>
              <a:rPr lang="en"/>
              <a:t>temperature</a:t>
            </a:r>
            <a:r>
              <a:rPr lang="en"/>
              <a:t> data</a:t>
            </a:r>
            <a:endParaRPr/>
          </a:p>
        </p:txBody>
      </p:sp>
      <p:pic>
        <p:nvPicPr>
          <p:cNvPr id="110" name="Google Shape;110;p21"/>
          <p:cNvPicPr preferRelativeResize="0"/>
          <p:nvPr/>
        </p:nvPicPr>
        <p:blipFill>
          <a:blip r:embed="rId3">
            <a:alphaModFix/>
          </a:blip>
          <a:stretch>
            <a:fillRect/>
          </a:stretch>
        </p:blipFill>
        <p:spPr>
          <a:xfrm>
            <a:off x="5112424" y="508863"/>
            <a:ext cx="2925141" cy="4125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